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4"/>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369" r:id="rId17"/>
    <p:sldId id="370" r:id="rId18"/>
    <p:sldId id="371" r:id="rId19"/>
    <p:sldId id="372" r:id="rId20"/>
    <p:sldId id="373" r:id="rId21"/>
    <p:sldId id="374" r:id="rId22"/>
    <p:sldId id="375" r:id="rId23"/>
    <p:sldId id="376" r:id="rId24"/>
    <p:sldId id="377"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79" autoAdjust="0"/>
  </p:normalViewPr>
  <p:slideViewPr>
    <p:cSldViewPr snapToGrid="0" snapToObjects="1">
      <p:cViewPr varScale="1">
        <p:scale>
          <a:sx n="133" d="100"/>
          <a:sy n="133" d="100"/>
        </p:scale>
        <p:origin x="-93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notesMaster" Target="notesMasters/notes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While this chart might not win a pulitzer, the story did (it was just hard to get a good screenshot of the hed given where the ads were).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can commit/save first if you want (and you should do that often) but preview works even if you don’t.</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2" name="Shape 7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should end up with something that looks like this. Next we’re going to run through a few other things that markdown can do, and I’ll point you at some resources. Go ahead and try them out, and then hit preview to see it in action!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a member of the interactive news team at the New York Times. We work on a variety of projects, but we often end up being pulled in when reporters get stuck trying to get a full understanding of a data collection. We pitch in when the data is hard to get. We pitch in when the format is unusable. We pitch in when there’s just too much data. And we pitch in when it feels like there should be a data set but it’s just not clear where. When you read the resulting stories, sometimes it’s clear how data contributed. Sometimes you’d have no idea. So I’m here today to tell the data stories behind the stories. This is what happens when you put programmers in your newsroom and give them a little flexibility.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data editor,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exagerate</a:t>
            </a:r>
            <a:r>
              <a:rPr lang="en-US" baseline="0" dirty="0" smtClean="0"/>
              <a:t> .. So we wanted to know if this was true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bureau of prisons makes it possible to locate an inmate. One at a 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To search for a person, a reporter would have had to manually enter each name into this interface. And she would have had to do multiple searches for anyone with compound or hyphenated last names, because those names were sometimes ambiguously recorded as last names.</a:t>
            </a:r>
            <a:endParaRPr/>
          </a:p>
          <a:p>
            <a:pPr marL="0" lvl="0" indent="0" rtl="0">
              <a:spcBef>
                <a:spcPts val="0"/>
              </a:spcBef>
              <a:spcAft>
                <a:spcPts val="0"/>
              </a:spcAft>
              <a:buNone/>
            </a:pPr>
            <a:endParaRPr/>
          </a:p>
          <a:p>
            <a:pPr marL="0" lvl="0" indent="0" rtl="0">
              <a:spcBef>
                <a:spcPts val="0"/>
              </a:spcBef>
              <a:spcAft>
                <a:spcPts val="0"/>
              </a:spcAft>
              <a:buNone/>
            </a:pPr>
            <a:r>
              <a:rPr lang="en"/>
              <a:t>This reporter had a list of hundreds of people who had been convicted of terrorism in the US. She needed to know which ones were being held on US soil. Many had 3 or 4 names, so this search would have been incredibly difficult.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recognized that her problem could be solved with the application of a bit of software nerdery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friendly local software engineers discovered the structured data behind this website. Turns out it was very easy to get the data out automatically, in a structured format our coders could quickly process, meaning we could do hundreds of searches, including searching multiple variations of the same name. The reporter could return to the task of calling government offices and asking for information.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data turned into a map, and an accompanying story, about who ends up on US soil versus in Guantanamo. Using the information gathered quickly from this interface, we were able to counter a narrative about national security practices.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Folks who work with datasets often encounter datasets that look like this (can anyone figure out what this event is?) During busy competitions, we can get 20 messages a second.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this case, no one passes go, no one collects $200. They call in the nerds immediately! Huge amounts of the Times’ Olympic coverage is powered by two newsnerds sitting in a press tent in the city. My colleagues Michael Strickland and Scott Blumenthal were there in Rio. Our team keeps a collection of olympic mascot dolls. We power graphics, we get reporters the most accurate times, we answer questions.</a:t>
            </a:r>
            <a:endParaRPr/>
          </a:p>
          <a:p>
            <a:pPr marL="0" lvl="0" indent="0" rtl="0">
              <a:spcBef>
                <a:spcPts val="0"/>
              </a:spcBef>
              <a:spcAft>
                <a:spcPts val="0"/>
              </a:spcAft>
              <a:buNone/>
            </a:pPr>
            <a:endParaRPr/>
          </a:p>
          <a:p>
            <a:pPr marL="0" lvl="0" indent="0" rtl="0">
              <a:spcBef>
                <a:spcPts val="0"/>
              </a:spcBef>
              <a:spcAft>
                <a:spcPts val="0"/>
              </a:spcAft>
              <a:buNone/>
            </a:pPr>
            <a:r>
              <a:rPr lang="en"/>
              <a:t>In fact, Michael just spent a week in South Korea starting to prepare for next year’s winter olympics. The newsnerds from around the world who run different organizations’ olympic feeds are required to participate in massive testing exercises as part of their data contract with the games, starting nearly a year in advance. So if you enjoy seeing splits or knowing how two performances compare second-by-second, hug a newsnerd.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one of my favorite stories from Rio. One reason it came about is because Scott Blumenthal, one of the Rio nerds-in-the-press-tent, is a big boxing fan, and was paying close attention to the sport. He had been chatting with the reporter covering boxing for weeks in advance, so after some complaints about boxing judges, he was very prepared to work with the reporter to dig in and see if they could find anything abnormal. And what they found is that several judges just...disappeared! They weren’t judging any matches anymore, but there was no announcement. The nerd+reporter combination figured out who they were, what their ratings were, and when they stopped judging. They figured out what was happening behind the scenes based on the data, despite the lack of announcement from the sport’s governing body. The moral of this story is that if you’re just hoping to make an olympic problem go away, beware of the nerds.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Anecdote: When I was in high school, I was thinking about taking a statistics class. My dad, who was a business consultant, said I should spend my time learning something else. He suggested that if I needed stats, I should either trust my intuition or hire a statistician.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As you may or may not be aware, we had a major event in Washington this January - a presidential inauguration! Unfortunately, after the party comes the bill. The cost is covered by fundraising from the Presidential Inaugural Committee, which must release a list of its donors.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Presidential Inaugural Committee provided a report of donors to the Federal Election Commission.</a:t>
            </a:r>
            <a:endParaRPr/>
          </a:p>
          <a:p>
            <a:pPr marL="0" lvl="0" indent="0" rtl="0">
              <a:spcBef>
                <a:spcPts val="0"/>
              </a:spcBef>
              <a:spcAft>
                <a:spcPts val="0"/>
              </a:spcAft>
              <a:buNone/>
            </a:pPr>
            <a:endParaRPr/>
          </a:p>
          <a:p>
            <a:pPr marL="0" lvl="0" indent="0" rtl="0">
              <a:spcBef>
                <a:spcPts val="0"/>
              </a:spcBef>
              <a:spcAft>
                <a:spcPts val="0"/>
              </a:spcAft>
              <a:buNone/>
            </a:pPr>
            <a:r>
              <a:rPr lang="en"/>
              <a:t>How did they release it? They hand-delivered a printed out PDF to the FEC. The FEC stamped it, scanned it, and put it online. (Just to be clear, it’s not like they used a typewriter to fill out this form, they used some user-friendly software and then hit the “print” button, not the “send to FEC” button. This was their choice, not a mandate - past inaugural committees sent electronic, machine-readable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“Find me a nerd!”</a:t>
            </a:r>
            <a:endParaRPr/>
          </a:p>
          <a:p>
            <a:pPr marL="0" lvl="0" indent="0" rtl="0">
              <a:spcBef>
                <a:spcPts val="0"/>
              </a:spcBef>
              <a:spcAft>
                <a:spcPts val="0"/>
              </a:spcAft>
              <a:buNone/>
            </a:pPr>
            <a:endParaRPr/>
          </a:p>
          <a:p>
            <a:pPr marL="0" lvl="0" indent="0" rtl="0">
              <a:spcBef>
                <a:spcPts val="0"/>
              </a:spcBef>
              <a:spcAft>
                <a:spcPts val="0"/>
              </a:spcAft>
              <a:buNone/>
            </a:pPr>
            <a:r>
              <a:rPr lang="en"/>
              <a:t>Unfortunately, the sad story here is that the nerds just aren’t that much better than anyone else. This data is pretty badly locked up. And we knew it. So we combined our nerd-powers.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data editor named Steven Rich from the washington post started manually cleaning the filing in public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Nerds from 5 different news organizations contributed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Everyone wrote a story. The news organizations didn’t collaborate on their reporting directly, we collaborated on the part that everyone was going to have to do as a prerequisite to the reporting anyway.</a:t>
            </a:r>
            <a:endParaRPr/>
          </a:p>
          <a:p>
            <a:pPr marL="0" lvl="0" indent="0" rtl="0">
              <a:spcBef>
                <a:spcPts val="0"/>
              </a:spcBef>
              <a:spcAft>
                <a:spcPts val="0"/>
              </a:spcAft>
              <a:buNone/>
            </a:pPr>
            <a:endParaRPr/>
          </a:p>
          <a:p>
            <a:pPr marL="0" lvl="0" indent="0" rtl="0">
              <a:spcBef>
                <a:spcPts val="0"/>
              </a:spcBef>
              <a:spcAft>
                <a:spcPts val="0"/>
              </a:spcAft>
              <a:buNone/>
            </a:pPr>
            <a:r>
              <a:rPr lang="en"/>
              <a:t>The saddest news (for the nerds) is that some of these stories discovered problems with these filings. So the committee had to file an amended version of the report, several months later. Do you think they filed that one electronically? Nope. So the whole painful multi-day collaboration had to start over again.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Perhaps you have heard of this guy. He wrote a play about some guy named Hamilton, and apparently people liked it.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They liked it so much that tickets were going for thousands of dollars (to be clear, even though it says 2 tickets, this is the price per ticket). One big problem was the resale market. And part of the reason for that was that the resale companies were using bots to buy tickets. If only we could figure out how to monitor sell out dates and costs! (bet you can’t guess what’s coming next!)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Call in the nerds! My colleague Tiff Fehr basically wrote a ticket-buying bot. But instead of buying tickets, it just checked inventory and price. It turns out a lot of people at the Times were interested in this data, given how popular Hamilton tickets became.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isn’t statistics, but caution applies. You need to be able to get started yourself and know when you’re in over your head with data/digital stuff. You need to be able to ask good questions and gauge the responses you get to decide whether to trust them. And maybe you’ll like this stuff so much that you decide it’s what you actually want to be doing. It happens a lot. It happened to me.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By recording the ephemeral data while it was created, Tiff put together a structured data set that helped reporters understand the scale of scalping on Broadway.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definitely moving to South Dakota. Or Alaska. Or Florida.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HTML, XML, LaTeX</a:t>
            </a:r>
            <a:endParaRPr/>
          </a:p>
          <a:p>
            <a:pPr marL="0" lvl="0" indent="0">
              <a:spcBef>
                <a:spcPts val="0"/>
              </a:spcBef>
              <a:spcAft>
                <a:spcPts val="0"/>
              </a:spcAft>
              <a:buNone/>
            </a:pPr>
            <a:endParaRPr/>
          </a:p>
          <a:p>
            <a:pPr marL="0" lvl="0" indent="0">
              <a:spcBef>
                <a:spcPts val="0"/>
              </a:spcBef>
              <a:spcAft>
                <a:spcPts val="0"/>
              </a:spcAft>
              <a:buNone/>
            </a:pPr>
            <a:r>
              <a:rPr lang="en"/>
              <a:t>HTML: Hypertext markup language</a:t>
            </a:r>
            <a:endParaRPr/>
          </a:p>
          <a:p>
            <a:pPr marL="0" lvl="0" indent="0" rtl="0">
              <a:spcBef>
                <a:spcPts val="0"/>
              </a:spcBef>
              <a:spcAft>
                <a:spcPts val="0"/>
              </a:spcAft>
              <a:buNone/>
            </a:pPr>
            <a:r>
              <a:rPr lang="en"/>
              <a:t>XML: Extensible markup language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And this is what it looks like on the web. The tags (which are the markup part) dictate things like size, emphasis, color, spacing…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2" name="Shape 6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By ending the filename with the extension .md, github knows it’s markdown, and gives you some magic. Please do not include any spaces in your filename, they tend to cause trouble later.</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It doesn’t really matter what you write but if you make changes later it can be helpful to make a note about them. For example: “added quotes from interview with Joe Smith”</a:t>
            </a:r>
            <a:endParaRPr/>
          </a:p>
          <a:p>
            <a:pPr marL="0" lvl="0" indent="0">
              <a:spcBef>
                <a:spcPts val="0"/>
              </a:spcBef>
              <a:spcAft>
                <a:spcPts val="0"/>
              </a:spcAft>
              <a:buNone/>
            </a:pPr>
            <a:endParaRPr/>
          </a:p>
          <a:p>
            <a:pPr marL="0" lvl="0" indent="0" rtl="0">
              <a:spcBef>
                <a:spcPts val="0"/>
              </a:spcBef>
              <a:spcAft>
                <a:spcPts val="0"/>
              </a:spcAft>
              <a:buNone/>
            </a:pPr>
            <a:r>
              <a:rPr lang="en"/>
              <a:t>This is how you save the file. You can (and should) do it often.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7.png"/></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rshorey/digitalframeworks-spring18/blob/master/assignment1.md" TargetMode="External"/><Relationship Id="rId4" Type="http://schemas.openxmlformats.org/officeDocument/2006/relationships/hyperlink" Target="http://www.yellkey.com/economy" TargetMode="External"/><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gif"/><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hyperlink" Target="https://www.nytimes.com/interactive/2018/03/30/upshot/crime-immigration-myth.html" TargetMode="External"/><Relationship Id="rId4" Type="http://schemas.openxmlformats.org/officeDocument/2006/relationships/hyperlink" Target="https://www.washingtonpost.com/graphics/2018/local/dc-riots-1968" TargetMode="External"/><Relationship Id="rId5" Type="http://schemas.openxmlformats.org/officeDocument/2006/relationships/hyperlink" Target="https://qz.com/1242512/we-won-our-lawsuit-against-the-us-government-over-paywalled-immigration-data/" TargetMode="External"/><Relationship Id="rId6" Type="http://schemas.openxmlformats.org/officeDocument/2006/relationships/hyperlink" Target="https://www.axios.com/oklahoma-teachers-brace-themselves-6c21da6f-06ef-474c-a2e8-ca84e7d53828.html" TargetMode="External"/><Relationship Id="rId7" Type="http://schemas.openxmlformats.org/officeDocument/2006/relationships/hyperlink" Target="https://www.washingtonpost.com/news/dr-gridlock/wp/2018/04/04/more-dogs-die-on-united-than-on-any-other-airline-heres-why"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en.wikipedia.org/wiki/Markup_languag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0.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170" name="Shape 170" descr="Screen Shot 2017-06-21 at 12.43.56 PM.png"/>
          <p:cNvPicPr preferRelativeResize="0"/>
          <p:nvPr/>
        </p:nvPicPr>
        <p:blipFill>
          <a:blip r:embed="rId3">
            <a:alphaModFix/>
          </a:blip>
          <a:stretch>
            <a:fillRect/>
          </a:stretch>
        </p:blipFill>
        <p:spPr>
          <a:xfrm>
            <a:off x="25200" y="108400"/>
            <a:ext cx="5818849" cy="4926699"/>
          </a:xfrm>
          <a:prstGeom prst="rect">
            <a:avLst/>
          </a:prstGeom>
          <a:noFill/>
          <a:ln>
            <a:noFill/>
          </a:ln>
        </p:spPr>
      </p:pic>
      <p:sp>
        <p:nvSpPr>
          <p:cNvPr id="171" name="Shape 171"/>
          <p:cNvSpPr txBox="1">
            <a:spLocks noGrp="1"/>
          </p:cNvSpPr>
          <p:nvPr>
            <p:ph type="body" idx="1"/>
          </p:nvPr>
        </p:nvSpPr>
        <p:spPr>
          <a:xfrm>
            <a:off x="5466575" y="521425"/>
            <a:ext cx="3489300" cy="4067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000">
                <a:solidFill>
                  <a:srgbClr val="333333"/>
                </a:solidFill>
                <a:highlight>
                  <a:srgbClr val="FFFFFF"/>
                </a:highlight>
              </a:rPr>
              <a:t>The trail of painkillers leads to West Virginia's southern coalfields, to places like Kermit, population 392. There, out-of-state drug companies shipped nearly 9 million highly addictive — and potentially lethal — hydrocodone pills over two years to a single pharmacy in the Mingo County town. </a:t>
            </a:r>
            <a:endParaRPr sz="2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Let’s give it a try!</a:t>
            </a:r>
            <a:endParaRPr/>
          </a:p>
        </p:txBody>
      </p:sp>
      <p:pic>
        <p:nvPicPr>
          <p:cNvPr id="717" name="Shape 717"/>
          <p:cNvPicPr preferRelativeResize="0"/>
          <p:nvPr/>
        </p:nvPicPr>
        <p:blipFill>
          <a:blip r:embed="rId3">
            <a:alphaModFix/>
          </a:blip>
          <a:stretch>
            <a:fillRect/>
          </a:stretch>
        </p:blipFill>
        <p:spPr>
          <a:xfrm>
            <a:off x="152400" y="1170125"/>
            <a:ext cx="4362470" cy="3820974"/>
          </a:xfrm>
          <a:prstGeom prst="rect">
            <a:avLst/>
          </a:prstGeom>
          <a:noFill/>
          <a:ln>
            <a:noFill/>
          </a:ln>
        </p:spPr>
      </p:pic>
      <p:sp>
        <p:nvSpPr>
          <p:cNvPr id="718" name="Shape 718"/>
          <p:cNvSpPr/>
          <p:nvPr/>
        </p:nvSpPr>
        <p:spPr>
          <a:xfrm rot="10664028">
            <a:off x="2167326" y="2133708"/>
            <a:ext cx="872482" cy="568645"/>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txBox="1"/>
          <p:nvPr/>
        </p:nvSpPr>
        <p:spPr>
          <a:xfrm>
            <a:off x="3343275" y="2257425"/>
            <a:ext cx="1800300" cy="181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Once you’ve entered some text to test out headers, click the preview button.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Let’s give it a try!</a:t>
            </a:r>
            <a:endParaRPr/>
          </a:p>
        </p:txBody>
      </p:sp>
      <p:pic>
        <p:nvPicPr>
          <p:cNvPr id="725" name="Shape 725"/>
          <p:cNvPicPr preferRelativeResize="0"/>
          <p:nvPr/>
        </p:nvPicPr>
        <p:blipFill>
          <a:blip r:embed="rId3">
            <a:alphaModFix/>
          </a:blip>
          <a:stretch>
            <a:fillRect/>
          </a:stretch>
        </p:blipFill>
        <p:spPr>
          <a:xfrm>
            <a:off x="152400" y="1170125"/>
            <a:ext cx="5522624" cy="3820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a:t>
            </a:r>
            <a:endParaRPr sz="3000"/>
          </a:p>
          <a:p>
            <a:pPr marL="0" lvl="0" indent="0">
              <a:spcBef>
                <a:spcPts val="1600"/>
              </a:spcBef>
              <a:spcAft>
                <a:spcPts val="0"/>
              </a:spcAft>
              <a:buNone/>
            </a:pPr>
            <a:r>
              <a:rPr lang="en" sz="3000"/>
              <a:t>_this text is ALSO italic_</a:t>
            </a:r>
            <a:endParaRPr sz="3000"/>
          </a:p>
          <a:p>
            <a:pPr marL="0" lvl="0" indent="0" rtl="0">
              <a:spcBef>
                <a:spcPts val="1600"/>
              </a:spcBef>
              <a:spcAft>
                <a:spcPts val="1600"/>
              </a:spcAft>
              <a:buNone/>
            </a:pPr>
            <a:endParaRPr sz="3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bold**</a:t>
            </a:r>
            <a:endParaRPr sz="3000"/>
          </a:p>
          <a:p>
            <a:pPr marL="0" lvl="0" indent="0" rtl="0">
              <a:spcBef>
                <a:spcPts val="1600"/>
              </a:spcBef>
              <a:spcAft>
                <a:spcPts val="0"/>
              </a:spcAft>
              <a:buNone/>
            </a:pPr>
            <a:r>
              <a:rPr lang="en" sz="3000"/>
              <a:t>__this text is also bold__</a:t>
            </a:r>
            <a:endParaRPr sz="3000"/>
          </a:p>
          <a:p>
            <a:pPr marL="0" lvl="0" indent="0" rtl="0">
              <a:spcBef>
                <a:spcPts val="1600"/>
              </a:spcBef>
              <a:spcAft>
                <a:spcPts val="1600"/>
              </a:spcAft>
              <a:buNone/>
            </a:pPr>
            <a:endParaRPr sz="3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Emphasis</a:t>
            </a:r>
            <a:endParaRPr sz="3000"/>
          </a:p>
          <a:p>
            <a:pPr marL="0" lvl="0" indent="0">
              <a:spcBef>
                <a:spcPts val="1600"/>
              </a:spcBef>
              <a:spcAft>
                <a:spcPts val="0"/>
              </a:spcAft>
              <a:buNone/>
            </a:pPr>
            <a:r>
              <a:rPr lang="en" sz="3000"/>
              <a:t>*this text is italic __but this part is also bold__!*</a:t>
            </a:r>
            <a:endParaRPr sz="3000"/>
          </a:p>
          <a:p>
            <a:pPr marL="0" lvl="0" indent="0" rtl="0">
              <a:spcBef>
                <a:spcPts val="1600"/>
              </a:spcBef>
              <a:spcAft>
                <a:spcPts val="0"/>
              </a:spcAft>
              <a:buNone/>
            </a:pPr>
            <a:r>
              <a:rPr lang="en" sz="3000"/>
              <a:t>**this text is bold _but this part is also italic_!**</a:t>
            </a:r>
            <a:endParaRPr sz="3000"/>
          </a:p>
          <a:p>
            <a:pPr marL="0" lvl="0" indent="0" rtl="0">
              <a:spcBef>
                <a:spcPts val="1600"/>
              </a:spcBef>
              <a:spcAft>
                <a:spcPts val="1600"/>
              </a:spcAft>
              <a:buNone/>
            </a:pPr>
            <a:endParaRPr sz="3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9" name="Shape 74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Strikethrough</a:t>
            </a:r>
            <a:endParaRPr sz="3000"/>
          </a:p>
          <a:p>
            <a:pPr marL="0" lvl="0" indent="0" rtl="0">
              <a:spcBef>
                <a:spcPts val="1600"/>
              </a:spcBef>
              <a:spcAft>
                <a:spcPts val="1600"/>
              </a:spcAft>
              <a:buNone/>
            </a:pPr>
            <a:r>
              <a:rPr lang="en" sz="3000"/>
              <a:t>~~this text is crossed out~~</a:t>
            </a:r>
            <a:endParaRPr sz="30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8" name="Shape 178" descr="Screen Shot 2017-06-21 at 12.35.07 PM.png"/>
          <p:cNvPicPr preferRelativeResize="0"/>
          <p:nvPr/>
        </p:nvPicPr>
        <p:blipFill>
          <a:blip r:embed="rId3">
            <a:alphaModFix/>
          </a:blip>
          <a:stretch>
            <a:fillRect/>
          </a:stretch>
        </p:blipFill>
        <p:spPr>
          <a:xfrm>
            <a:off x="0" y="203454"/>
            <a:ext cx="9144000" cy="473659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791" name="Shape 791"/>
          <p:cNvPicPr preferRelativeResize="0"/>
          <p:nvPr/>
        </p:nvPicPr>
        <p:blipFill>
          <a:blip r:embed="rId3">
            <a:alphaModFix/>
          </a:blip>
          <a:stretch>
            <a:fillRect/>
          </a:stretch>
        </p:blipFill>
        <p:spPr>
          <a:xfrm>
            <a:off x="85725" y="3513600"/>
            <a:ext cx="9143999" cy="6022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You’ll be submitting your in-class assignment as a markdown file on github with the title assignment1.md (or assignment2.md, etc).</a:t>
            </a:r>
            <a:endParaRPr sz="3000"/>
          </a:p>
          <a:p>
            <a:pPr marL="0" lvl="0" indent="0" rtl="0">
              <a:spcBef>
                <a:spcPts val="1600"/>
              </a:spcBef>
              <a:spcAft>
                <a:spcPts val="1600"/>
              </a:spcAft>
              <a:buNone/>
            </a:pPr>
            <a:endParaRPr sz="3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For this week, you’ll be finding a news story that relies on data and writing a brief critique. Full assignment specs on the syllabus.</a:t>
            </a:r>
            <a:endParaRPr sz="3000"/>
          </a:p>
          <a:p>
            <a:pPr marL="0" lvl="0" indent="0" rtl="0">
              <a:spcBef>
                <a:spcPts val="1600"/>
              </a:spcBef>
              <a:spcAft>
                <a:spcPts val="1600"/>
              </a:spcAft>
              <a:buNone/>
            </a:pPr>
            <a:endParaRPr sz="30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Shape 8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9" name="Shape 80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You should be able to finish in class, but if not, it’s due before the next class begins.</a:t>
            </a:r>
            <a:endParaRPr sz="3000"/>
          </a:p>
          <a:p>
            <a:pPr marL="0" lvl="0" indent="0" rtl="0">
              <a:spcBef>
                <a:spcPts val="1600"/>
              </a:spcBef>
              <a:spcAft>
                <a:spcPts val="1600"/>
              </a:spcAft>
              <a:buNone/>
            </a:pPr>
            <a:endParaRPr sz="3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Create and commit a file</a:t>
            </a:r>
            <a:endParaRPr sz="3000"/>
          </a:p>
          <a:p>
            <a:pPr marL="0" lvl="0" indent="0">
              <a:spcBef>
                <a:spcPts val="1600"/>
              </a:spcBef>
              <a:spcAft>
                <a:spcPts val="0"/>
              </a:spcAft>
              <a:buNone/>
            </a:pPr>
            <a:endParaRPr sz="3000"/>
          </a:p>
          <a:p>
            <a:pPr marL="0" lvl="0" indent="0" rtl="0">
              <a:spcBef>
                <a:spcPts val="1600"/>
              </a:spcBef>
              <a:spcAft>
                <a:spcPts val="0"/>
              </a:spcAft>
              <a:buNone/>
            </a:pPr>
            <a:r>
              <a:rPr lang="en" sz="3000"/>
              <a:t>(after that, you may get started looking for a data story on your own)</a:t>
            </a:r>
            <a:endParaRPr sz="3000"/>
          </a:p>
          <a:p>
            <a:pPr marL="0" lvl="0" indent="0" rtl="0">
              <a:spcBef>
                <a:spcPts val="1600"/>
              </a:spcBef>
              <a:spcAft>
                <a:spcPts val="1600"/>
              </a:spcAft>
              <a:buNone/>
            </a:pPr>
            <a:endParaRPr sz="3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184" name="Shape 1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The following few slides are from a talk I gave at the Library of Congress titled “Structured Data Storytime” about some less obvious uses of data and technology in NYT journalism</a:t>
            </a:r>
            <a:endParaRP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Today’s assignment is here:</a:t>
            </a:r>
            <a:endParaRPr/>
          </a:p>
        </p:txBody>
      </p:sp>
      <p:sp>
        <p:nvSpPr>
          <p:cNvPr id="849" name="Shape 8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u="sng">
                <a:solidFill>
                  <a:schemeClr val="hlink"/>
                </a:solidFill>
                <a:hlinkClick r:id="rId3"/>
              </a:rPr>
              <a:t>https://github.com/rshorey/digitalframeworks-spring18/blob/master/assignment1.md</a:t>
            </a:r>
            <a:endParaRPr/>
          </a:p>
          <a:p>
            <a:pPr marL="0" lvl="0" indent="0">
              <a:spcBef>
                <a:spcPts val="1600"/>
              </a:spcBef>
              <a:spcAft>
                <a:spcPts val="0"/>
              </a:spcAft>
              <a:buNone/>
            </a:pPr>
            <a:endParaRPr/>
          </a:p>
          <a:p>
            <a:pPr marL="0" lvl="0" indent="0">
              <a:spcBef>
                <a:spcPts val="1600"/>
              </a:spcBef>
              <a:spcAft>
                <a:spcPts val="1600"/>
              </a:spcAft>
              <a:buNone/>
            </a:pPr>
            <a:r>
              <a:rPr lang="en"/>
              <a:t>a shortened link that will work for about 3 hours is here: </a:t>
            </a:r>
            <a:r>
              <a:rPr lang="en" sz="2250" u="sng">
                <a:solidFill>
                  <a:srgbClr val="23527C"/>
                </a:solidFill>
                <a:hlinkClick r:id="rId4"/>
              </a:rPr>
              <a:t>www.yellkey.com/economy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4" name="Picture 3" descr="giphy-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728" y="939480"/>
            <a:ext cx="5080000" cy="2857500"/>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being a </a:t>
            </a:r>
            <a:r>
              <a:rPr lang="en-US" dirty="0" smtClean="0"/>
              <a:t>data reporter at CQ and Roll Call</a:t>
            </a:r>
            <a:r>
              <a:rPr lang="en" dirty="0" smtClean="0"/>
              <a:t>, </a:t>
            </a:r>
            <a:r>
              <a:rPr lang="en" dirty="0"/>
              <a:t>where I </a:t>
            </a:r>
            <a:r>
              <a:rPr lang="en-US" dirty="0" smtClean="0"/>
              <a:t>make graphics and write stories based on *~data~*</a:t>
            </a:r>
            <a:endParaRPr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3" name="Shape 2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04" name="Shape 204" descr="Screen Shot 2017-07-20 at 10.33.01 AM.png"/>
          <p:cNvPicPr preferRelativeResize="0"/>
          <p:nvPr/>
        </p:nvPicPr>
        <p:blipFill>
          <a:blip r:embed="rId3">
            <a:alphaModFix/>
          </a:blip>
          <a:stretch>
            <a:fillRect/>
          </a:stretch>
        </p:blipFill>
        <p:spPr>
          <a:xfrm>
            <a:off x="0" y="-8"/>
            <a:ext cx="9144001" cy="483446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0" name="Shape 2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11" name="Shape 211" descr="Screen Shot 2017-07-20 at 10.45.28 AM.png"/>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7" name="Shape 2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18" name="Shape 218" descr="6341006643_1c66126e80_b.jpg"/>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4" name="Shape 2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25" name="Shape 225" descr="Screen Shot 2017-07-20 at 5.18.35 PM.png"/>
          <p:cNvPicPr preferRelativeResize="0"/>
          <p:nvPr/>
        </p:nvPicPr>
        <p:blipFill>
          <a:blip r:embed="rId3">
            <a:alphaModFix/>
          </a:blip>
          <a:stretch>
            <a:fillRect/>
          </a:stretch>
        </p:blipFill>
        <p:spPr>
          <a:xfrm>
            <a:off x="1942674" y="0"/>
            <a:ext cx="5258652"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1" name="Shape 2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32" name="Shape 232" descr="Screen Shot 2017-07-20 at 5.22.31 PM.png"/>
          <p:cNvPicPr preferRelativeResize="0"/>
          <p:nvPr/>
        </p:nvPicPr>
        <p:blipFill>
          <a:blip r:embed="rId3">
            <a:alphaModFix/>
          </a:blip>
          <a:stretch>
            <a:fillRect/>
          </a:stretch>
        </p:blipFill>
        <p:spPr>
          <a:xfrm>
            <a:off x="0" y="335838"/>
            <a:ext cx="9144003" cy="4471826"/>
          </a:xfrm>
          <a:prstGeom prst="rect">
            <a:avLst/>
          </a:prstGeom>
          <a:noFill/>
          <a:ln>
            <a:noFill/>
          </a:ln>
        </p:spPr>
      </p:pic>
      <p:sp>
        <p:nvSpPr>
          <p:cNvPr id="233" name="Shape 233"/>
          <p:cNvSpPr txBox="1"/>
          <p:nvPr/>
        </p:nvSpPr>
        <p:spPr>
          <a:xfrm>
            <a:off x="2472900" y="4860150"/>
            <a:ext cx="6671100" cy="24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https://www.nytimes.com/interactive/2016/04/07/us/terrorists-in-us-prisons.html</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https://www.nytimes.com/2016/11/13/world/guantanamo-bay-doctors-abuse.html</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upon a time...</a:t>
            </a:r>
            <a:endParaRPr/>
          </a:p>
        </p:txBody>
      </p:sp>
      <p:sp>
        <p:nvSpPr>
          <p:cNvPr id="282" name="Shape 282"/>
          <p:cNvSpPr txBox="1">
            <a:spLocks noGrp="1"/>
          </p:cNvSpPr>
          <p:nvPr>
            <p:ph type="body" idx="1"/>
          </p:nvPr>
        </p:nvSpPr>
        <p:spPr>
          <a:xfrm>
            <a:off x="311700" y="1142650"/>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a:t>...the data just kept coming and coming</a:t>
            </a:r>
            <a:endParaRPr sz="6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8" name="Shape 2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89" name="Shape 289" descr="Screen Shot 2017-07-21 at 3.25.44 PM.png"/>
          <p:cNvPicPr preferRelativeResize="0"/>
          <p:nvPr/>
        </p:nvPicPr>
        <p:blipFill>
          <a:blip r:embed="rId3">
            <a:alphaModFix/>
          </a:blip>
          <a:stretch>
            <a:fillRect/>
          </a:stretch>
        </p:blipFill>
        <p:spPr>
          <a:xfrm>
            <a:off x="1137701" y="0"/>
            <a:ext cx="8006299" cy="4894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5" name="Shape 2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96" name="Shape 296" descr="25900919202_152b4ad4e6_k.jpg"/>
          <p:cNvPicPr preferRelativeResize="0"/>
          <p:nvPr/>
        </p:nvPicPr>
        <p:blipFill>
          <a:blip r:embed="rId3">
            <a:alphaModFix/>
          </a:blip>
          <a:stretch>
            <a:fillRect/>
          </a:stretch>
        </p:blipFill>
        <p:spPr>
          <a:xfrm>
            <a:off x="1974975" y="0"/>
            <a:ext cx="7169024" cy="4785177"/>
          </a:xfrm>
          <a:prstGeom prst="rect">
            <a:avLst/>
          </a:prstGeom>
          <a:noFill/>
          <a:ln>
            <a:noFill/>
          </a:ln>
        </p:spPr>
      </p:pic>
      <p:sp>
        <p:nvSpPr>
          <p:cNvPr id="297" name="Shape 297"/>
          <p:cNvSpPr txBox="1"/>
          <p:nvPr/>
        </p:nvSpPr>
        <p:spPr>
          <a:xfrm>
            <a:off x="6096625" y="4826875"/>
            <a:ext cx="3082800" cy="24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Image form wocintechchat.com</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03" name="Shape 3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04" name="Shape 304" descr="Screen Shot 2017-07-21 at 3.57.05 PM.png"/>
          <p:cNvPicPr preferRelativeResize="0"/>
          <p:nvPr/>
        </p:nvPicPr>
        <p:blipFill>
          <a:blip r:embed="rId3">
            <a:alphaModFix/>
          </a:blip>
          <a:stretch>
            <a:fillRect/>
          </a:stretch>
        </p:blipFill>
        <p:spPr>
          <a:xfrm>
            <a:off x="1645650" y="0"/>
            <a:ext cx="5593025" cy="4915300"/>
          </a:xfrm>
          <a:prstGeom prst="rect">
            <a:avLst/>
          </a:prstGeom>
          <a:noFill/>
          <a:ln>
            <a:noFill/>
          </a:ln>
        </p:spPr>
      </p:pic>
      <p:sp>
        <p:nvSpPr>
          <p:cNvPr id="305" name="Shape 305"/>
          <p:cNvSpPr txBox="1"/>
          <p:nvPr/>
        </p:nvSpPr>
        <p:spPr>
          <a:xfrm>
            <a:off x="2447250" y="4818275"/>
            <a:ext cx="6654600" cy="20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https://www.nytimes.com/2016/08/21/sports/olympics/boxing-judges-dismissal-robed-in-secrecy.html</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upon a time...</a:t>
            </a:r>
            <a:endParaRPr/>
          </a:p>
        </p:txBody>
      </p:sp>
      <p:sp>
        <p:nvSpPr>
          <p:cNvPr id="311" name="Shape 311"/>
          <p:cNvSpPr txBox="1">
            <a:spLocks noGrp="1"/>
          </p:cNvSpPr>
          <p:nvPr>
            <p:ph type="body" idx="1"/>
          </p:nvPr>
        </p:nvSpPr>
        <p:spPr>
          <a:xfrm>
            <a:off x="311700" y="1142650"/>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a:t>...the open government data was in an adversarial format</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do YOU need data?</a:t>
            </a:r>
            <a:endParaRPr/>
          </a:p>
        </p:txBody>
      </p:sp>
      <p:sp>
        <p:nvSpPr>
          <p:cNvPr id="127" name="Shape 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worst advice I ever got:</a:t>
            </a:r>
            <a:endParaRPr/>
          </a:p>
          <a:p>
            <a:pPr marL="0" lvl="0" indent="0" rtl="0">
              <a:spcBef>
                <a:spcPts val="1600"/>
              </a:spcBef>
              <a:spcAft>
                <a:spcPts val="1600"/>
              </a:spcAft>
              <a:buNone/>
            </a:pPr>
            <a:r>
              <a:rPr lang="en" i="1"/>
              <a:t>Don’t take an intro statistics class. Either trust your intuition or hire a statistician.</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17" name="Shape 3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18" name="Shape 318" descr="800px-Inaugural_parade_Donald_Trump_and_Melania_Trump_01-20-17.jpg"/>
          <p:cNvPicPr preferRelativeResize="0"/>
          <p:nvPr/>
        </p:nvPicPr>
        <p:blipFill>
          <a:blip r:embed="rId3">
            <a:alphaModFix/>
          </a:blip>
          <a:stretch>
            <a:fillRect/>
          </a:stretch>
        </p:blipFill>
        <p:spPr>
          <a:xfrm>
            <a:off x="959500" y="-12"/>
            <a:ext cx="7620000" cy="4886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4" name="Shape 3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25" name="Shape 325" descr="Screen Shot 2017-07-21 at 5.35.20 PM.png"/>
          <p:cNvPicPr preferRelativeResize="0"/>
          <p:nvPr/>
        </p:nvPicPr>
        <p:blipFill>
          <a:blip r:embed="rId3">
            <a:alphaModFix/>
          </a:blip>
          <a:stretch>
            <a:fillRect/>
          </a:stretch>
        </p:blipFill>
        <p:spPr>
          <a:xfrm>
            <a:off x="1709835" y="0"/>
            <a:ext cx="5724331"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31" name="Shape 3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32" name="Shape 332" descr="25497553460_7cac93eb26_k.jpg"/>
          <p:cNvPicPr preferRelativeResize="0"/>
          <p:nvPr/>
        </p:nvPicPr>
        <p:blipFill>
          <a:blip r:embed="rId3">
            <a:alphaModFix/>
          </a:blip>
          <a:stretch>
            <a:fillRect/>
          </a:stretch>
        </p:blipFill>
        <p:spPr>
          <a:xfrm>
            <a:off x="1943825" y="0"/>
            <a:ext cx="7200174" cy="4805976"/>
          </a:xfrm>
          <a:prstGeom prst="rect">
            <a:avLst/>
          </a:prstGeom>
          <a:noFill/>
          <a:ln>
            <a:noFill/>
          </a:ln>
        </p:spPr>
      </p:pic>
      <p:sp>
        <p:nvSpPr>
          <p:cNvPr id="333" name="Shape 333"/>
          <p:cNvSpPr txBox="1"/>
          <p:nvPr/>
        </p:nvSpPr>
        <p:spPr>
          <a:xfrm>
            <a:off x="2704850" y="4885900"/>
            <a:ext cx="6439200" cy="2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Image from wocintechchat.com</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39" name="Shape 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40" name="Shape 340" descr="Screen Shot 2017-07-21 at 5.47.12 PM.png"/>
          <p:cNvPicPr preferRelativeResize="0"/>
          <p:nvPr/>
        </p:nvPicPr>
        <p:blipFill>
          <a:blip r:embed="rId3">
            <a:alphaModFix/>
          </a:blip>
          <a:stretch>
            <a:fillRect/>
          </a:stretch>
        </p:blipFill>
        <p:spPr>
          <a:xfrm>
            <a:off x="0" y="759344"/>
            <a:ext cx="9144000" cy="36248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46" name="Shape 3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47" name="Shape 347" descr="Screen Shot 2017-07-21 at 5.49.15 PM.png"/>
          <p:cNvPicPr preferRelativeResize="0"/>
          <p:nvPr/>
        </p:nvPicPr>
        <p:blipFill>
          <a:blip r:embed="rId3">
            <a:alphaModFix/>
          </a:blip>
          <a:stretch>
            <a:fillRect/>
          </a:stretch>
        </p:blipFill>
        <p:spPr>
          <a:xfrm>
            <a:off x="571500" y="0"/>
            <a:ext cx="8001000" cy="4817200"/>
          </a:xfrm>
          <a:prstGeom prst="rect">
            <a:avLst/>
          </a:prstGeom>
          <a:noFill/>
          <a:ln>
            <a:noFill/>
          </a:ln>
        </p:spPr>
      </p:pic>
      <p:sp>
        <p:nvSpPr>
          <p:cNvPr id="348" name="Shape 348"/>
          <p:cNvSpPr txBox="1"/>
          <p:nvPr/>
        </p:nvSpPr>
        <p:spPr>
          <a:xfrm>
            <a:off x="2910925" y="178925"/>
            <a:ext cx="1202100" cy="26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WaPo</a:t>
            </a:r>
            <a:endParaRPr/>
          </a:p>
        </p:txBody>
      </p:sp>
      <p:sp>
        <p:nvSpPr>
          <p:cNvPr id="349" name="Shape 349"/>
          <p:cNvSpPr txBox="1"/>
          <p:nvPr/>
        </p:nvSpPr>
        <p:spPr>
          <a:xfrm>
            <a:off x="2857250" y="1782500"/>
            <a:ext cx="1202100" cy="26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NYT</a:t>
            </a:r>
            <a:endParaRPr/>
          </a:p>
        </p:txBody>
      </p:sp>
      <p:sp>
        <p:nvSpPr>
          <p:cNvPr id="350" name="Shape 350"/>
          <p:cNvSpPr txBox="1"/>
          <p:nvPr/>
        </p:nvSpPr>
        <p:spPr>
          <a:xfrm>
            <a:off x="2631825" y="3386075"/>
            <a:ext cx="1202100" cy="26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CT Mirror</a:t>
            </a:r>
            <a:endParaRPr/>
          </a:p>
        </p:txBody>
      </p:sp>
      <p:sp>
        <p:nvSpPr>
          <p:cNvPr id="351" name="Shape 351"/>
          <p:cNvSpPr txBox="1"/>
          <p:nvPr/>
        </p:nvSpPr>
        <p:spPr>
          <a:xfrm>
            <a:off x="6751325" y="178925"/>
            <a:ext cx="1202100" cy="26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ProPublica</a:t>
            </a:r>
            <a:endParaRPr/>
          </a:p>
        </p:txBody>
      </p:sp>
      <p:sp>
        <p:nvSpPr>
          <p:cNvPr id="352" name="Shape 352"/>
          <p:cNvSpPr txBox="1"/>
          <p:nvPr/>
        </p:nvSpPr>
        <p:spPr>
          <a:xfrm>
            <a:off x="6751325" y="1782500"/>
            <a:ext cx="1560600" cy="26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Center for Public Integrity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58" name="Shape 3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59" name="Shape 359" descr="Screen Shot 2017-07-21 at 5.52.19 PM.png"/>
          <p:cNvPicPr preferRelativeResize="0"/>
          <p:nvPr/>
        </p:nvPicPr>
        <p:blipFill>
          <a:blip r:embed="rId3">
            <a:alphaModFix/>
          </a:blip>
          <a:stretch>
            <a:fillRect/>
          </a:stretch>
        </p:blipFill>
        <p:spPr>
          <a:xfrm>
            <a:off x="-1" y="0"/>
            <a:ext cx="3227775" cy="3915575"/>
          </a:xfrm>
          <a:prstGeom prst="rect">
            <a:avLst/>
          </a:prstGeom>
          <a:noFill/>
          <a:ln>
            <a:noFill/>
          </a:ln>
        </p:spPr>
      </p:pic>
      <p:pic>
        <p:nvPicPr>
          <p:cNvPr id="360" name="Shape 360" descr="Screen Shot 2017-07-21 at 5.51.53 PM.png"/>
          <p:cNvPicPr preferRelativeResize="0"/>
          <p:nvPr/>
        </p:nvPicPr>
        <p:blipFill>
          <a:blip r:embed="rId4">
            <a:alphaModFix/>
          </a:blip>
          <a:stretch>
            <a:fillRect/>
          </a:stretch>
        </p:blipFill>
        <p:spPr>
          <a:xfrm>
            <a:off x="5196050" y="0"/>
            <a:ext cx="3947951" cy="3211476"/>
          </a:xfrm>
          <a:prstGeom prst="rect">
            <a:avLst/>
          </a:prstGeom>
          <a:noFill/>
          <a:ln>
            <a:noFill/>
          </a:ln>
        </p:spPr>
      </p:pic>
      <p:pic>
        <p:nvPicPr>
          <p:cNvPr id="361" name="Shape 361" descr="Screen Shot 2017-07-21 at 5.53.11 PM.png"/>
          <p:cNvPicPr preferRelativeResize="0"/>
          <p:nvPr/>
        </p:nvPicPr>
        <p:blipFill>
          <a:blip r:embed="rId5">
            <a:alphaModFix/>
          </a:blip>
          <a:stretch>
            <a:fillRect/>
          </a:stretch>
        </p:blipFill>
        <p:spPr>
          <a:xfrm>
            <a:off x="2345126" y="2119269"/>
            <a:ext cx="3947950" cy="3075730"/>
          </a:xfrm>
          <a:prstGeom prst="rect">
            <a:avLst/>
          </a:prstGeom>
          <a:noFill/>
          <a:ln>
            <a:noFill/>
          </a:ln>
        </p:spPr>
      </p:pic>
      <p:sp>
        <p:nvSpPr>
          <p:cNvPr id="362" name="Shape 362"/>
          <p:cNvSpPr txBox="1"/>
          <p:nvPr/>
        </p:nvSpPr>
        <p:spPr>
          <a:xfrm>
            <a:off x="128800" y="3889825"/>
            <a:ext cx="1846200" cy="28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Washington Post</a:t>
            </a:r>
            <a:endParaRPr/>
          </a:p>
        </p:txBody>
      </p:sp>
      <p:sp>
        <p:nvSpPr>
          <p:cNvPr id="363" name="Shape 363"/>
          <p:cNvSpPr txBox="1"/>
          <p:nvPr/>
        </p:nvSpPr>
        <p:spPr>
          <a:xfrm>
            <a:off x="6246925" y="4860000"/>
            <a:ext cx="2451600" cy="28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Center for Public Integrity</a:t>
            </a:r>
            <a:endParaRPr/>
          </a:p>
        </p:txBody>
      </p:sp>
      <p:sp>
        <p:nvSpPr>
          <p:cNvPr id="364" name="Shape 364"/>
          <p:cNvSpPr txBox="1"/>
          <p:nvPr/>
        </p:nvSpPr>
        <p:spPr>
          <a:xfrm>
            <a:off x="6886600" y="3168550"/>
            <a:ext cx="2095200" cy="79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New York Times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upon a time...</a:t>
            </a:r>
            <a:endParaRPr/>
          </a:p>
        </p:txBody>
      </p:sp>
      <p:sp>
        <p:nvSpPr>
          <p:cNvPr id="370" name="Shape 370"/>
          <p:cNvSpPr txBox="1">
            <a:spLocks noGrp="1"/>
          </p:cNvSpPr>
          <p:nvPr>
            <p:ph type="body" idx="1"/>
          </p:nvPr>
        </p:nvSpPr>
        <p:spPr>
          <a:xfrm>
            <a:off x="311700" y="1142650"/>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a:t>...the structured data was hiding</a:t>
            </a:r>
            <a:endParaRPr sz="6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76" name="Shape 3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77" name="Shape 377" descr="Lin-Manuel_Miranda_in_Hamilton.jpg"/>
          <p:cNvPicPr preferRelativeResize="0"/>
          <p:nvPr/>
        </p:nvPicPr>
        <p:blipFill>
          <a:blip r:embed="rId3">
            <a:alphaModFix/>
          </a:blip>
          <a:stretch>
            <a:fillRect/>
          </a:stretch>
        </p:blipFill>
        <p:spPr>
          <a:xfrm>
            <a:off x="1267658" y="0"/>
            <a:ext cx="6608684"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83" name="Shape 3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84" name="Shape 384" descr="Screen Shot 2017-07-21 at 4.57.16 PM.png"/>
          <p:cNvPicPr preferRelativeResize="0"/>
          <p:nvPr/>
        </p:nvPicPr>
        <p:blipFill>
          <a:blip r:embed="rId3">
            <a:alphaModFix/>
          </a:blip>
          <a:stretch>
            <a:fillRect/>
          </a:stretch>
        </p:blipFill>
        <p:spPr>
          <a:xfrm>
            <a:off x="1719263" y="285750"/>
            <a:ext cx="5705475" cy="457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90" name="Shape 3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91" name="Shape 391" descr="51312214_4690c62a32_b.jpg"/>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Why do YOU need data? (cont.)</a:t>
            </a:r>
            <a:endParaRPr dirty="0"/>
          </a:p>
        </p:txBody>
      </p:sp>
      <p:sp>
        <p:nvSpPr>
          <p:cNvPr id="133" name="Shape 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worst advice I ever got:</a:t>
            </a:r>
            <a:endParaRPr dirty="0"/>
          </a:p>
          <a:p>
            <a:pPr marL="0" lvl="0" indent="0" rtl="0">
              <a:spcBef>
                <a:spcPts val="1600"/>
              </a:spcBef>
              <a:spcAft>
                <a:spcPts val="1600"/>
              </a:spcAft>
              <a:buNone/>
            </a:pPr>
            <a:r>
              <a:rPr lang="en" i="1" dirty="0"/>
              <a:t>Don’t take an intro statistics class. Either trust your intuition or hire a statistician.</a:t>
            </a:r>
            <a:endParaRPr i="1" dirty="0"/>
          </a:p>
        </p:txBody>
      </p:sp>
      <p:cxnSp>
        <p:nvCxnSpPr>
          <p:cNvPr id="134" name="Shape 134"/>
          <p:cNvCxnSpPr/>
          <p:nvPr/>
        </p:nvCxnSpPr>
        <p:spPr>
          <a:xfrm flipH="1">
            <a:off x="1830675" y="2014125"/>
            <a:ext cx="4087800" cy="381900"/>
          </a:xfrm>
          <a:prstGeom prst="straightConnector1">
            <a:avLst/>
          </a:prstGeom>
          <a:noFill/>
          <a:ln w="9525" cap="flat" cmpd="sng">
            <a:solidFill>
              <a:schemeClr val="dk2"/>
            </a:solidFill>
            <a:prstDash val="solid"/>
            <a:round/>
            <a:headEnd type="none" w="med" len="med"/>
            <a:tailEnd type="triangle" w="med" len="med"/>
          </a:ln>
        </p:spPr>
      </p:cxnSp>
      <p:cxnSp>
        <p:nvCxnSpPr>
          <p:cNvPr id="135" name="Shape 135"/>
          <p:cNvCxnSpPr/>
          <p:nvPr/>
        </p:nvCxnSpPr>
        <p:spPr>
          <a:xfrm flipH="1">
            <a:off x="3459025" y="2047825"/>
            <a:ext cx="4110300" cy="1201800"/>
          </a:xfrm>
          <a:prstGeom prst="straightConnector1">
            <a:avLst/>
          </a:prstGeom>
          <a:noFill/>
          <a:ln w="9525" cap="flat" cmpd="sng">
            <a:solidFill>
              <a:schemeClr val="dk2"/>
            </a:solidFill>
            <a:prstDash val="solid"/>
            <a:round/>
            <a:headEnd type="none" w="med" len="med"/>
            <a:tailEnd type="triangle" w="med" len="med"/>
          </a:ln>
        </p:spPr>
      </p:cxnSp>
      <p:cxnSp>
        <p:nvCxnSpPr>
          <p:cNvPr id="136" name="Shape 136"/>
          <p:cNvCxnSpPr/>
          <p:nvPr/>
        </p:nvCxnSpPr>
        <p:spPr>
          <a:xfrm flipH="1">
            <a:off x="7322150" y="2059050"/>
            <a:ext cx="842400" cy="1853100"/>
          </a:xfrm>
          <a:prstGeom prst="straightConnector1">
            <a:avLst/>
          </a:prstGeom>
          <a:noFill/>
          <a:ln w="9525" cap="flat" cmpd="sng">
            <a:solidFill>
              <a:schemeClr val="dk2"/>
            </a:solidFill>
            <a:prstDash val="solid"/>
            <a:round/>
            <a:headEnd type="none" w="med" len="med"/>
            <a:tailEnd type="triangle" w="med" len="med"/>
          </a:ln>
        </p:spPr>
      </p:cxnSp>
      <p:sp>
        <p:nvSpPr>
          <p:cNvPr id="137" name="Shape 137"/>
          <p:cNvSpPr txBox="1"/>
          <p:nvPr/>
        </p:nvSpPr>
        <p:spPr>
          <a:xfrm>
            <a:off x="640275" y="2227525"/>
            <a:ext cx="1190400" cy="102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Your intuition is not as good as you think</a:t>
            </a:r>
            <a:endParaRPr/>
          </a:p>
        </p:txBody>
      </p:sp>
      <p:sp>
        <p:nvSpPr>
          <p:cNvPr id="138" name="Shape 138"/>
          <p:cNvSpPr txBox="1"/>
          <p:nvPr/>
        </p:nvSpPr>
        <p:spPr>
          <a:xfrm>
            <a:off x="1830675" y="3013625"/>
            <a:ext cx="1572300" cy="142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How do you ask a good question? What if your statistician is lying?</a:t>
            </a:r>
            <a:endParaRPr/>
          </a:p>
        </p:txBody>
      </p:sp>
      <p:sp>
        <p:nvSpPr>
          <p:cNvPr id="139" name="Shape 139"/>
          <p:cNvSpPr txBox="1"/>
          <p:nvPr/>
        </p:nvSpPr>
        <p:spPr>
          <a:xfrm>
            <a:off x="6367675" y="3878375"/>
            <a:ext cx="1639500" cy="89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Maybe you’ll discover that you want to BE the statistician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97" name="Shape 3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98" name="Shape 398" descr="Screen Shot 2017-07-21 at 5.15.25 PM.png"/>
          <p:cNvPicPr preferRelativeResize="0"/>
          <p:nvPr/>
        </p:nvPicPr>
        <p:blipFill>
          <a:blip r:embed="rId3">
            <a:alphaModFix/>
          </a:blip>
          <a:stretch>
            <a:fillRect/>
          </a:stretch>
        </p:blipFill>
        <p:spPr>
          <a:xfrm>
            <a:off x="1671550" y="0"/>
            <a:ext cx="5421149" cy="4806799"/>
          </a:xfrm>
          <a:prstGeom prst="rect">
            <a:avLst/>
          </a:prstGeom>
          <a:noFill/>
          <a:ln>
            <a:noFill/>
          </a:ln>
        </p:spPr>
      </p:pic>
      <p:sp>
        <p:nvSpPr>
          <p:cNvPr id="399" name="Shape 399"/>
          <p:cNvSpPr txBox="1"/>
          <p:nvPr/>
        </p:nvSpPr>
        <p:spPr>
          <a:xfrm>
            <a:off x="2833650" y="4911650"/>
            <a:ext cx="6310200" cy="23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https://www.nytimes.com/2016/06/12/theater/hamilton-inc-the-path-to-a-billion-dollar-show.html</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29" name="Shape 429"/>
          <p:cNvPicPr preferRelativeResize="0"/>
          <p:nvPr/>
        </p:nvPicPr>
        <p:blipFill>
          <a:blip r:embed="rId3">
            <a:alphaModFix/>
          </a:blip>
          <a:stretch>
            <a:fillRect/>
          </a:stretch>
        </p:blipFill>
        <p:spPr>
          <a:xfrm>
            <a:off x="1977276" y="813300"/>
            <a:ext cx="6389526" cy="4330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Stories</a:t>
            </a:r>
            <a:endParaRPr/>
          </a:p>
        </p:txBody>
      </p:sp>
      <p:sp>
        <p:nvSpPr>
          <p:cNvPr id="447" name="Shape 4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We’ll start each class with a few data stories you have seen during the week. They could be visuals, text, video, whatever. I’ll generally randomly call on people, so please have one prepared (you should be able to describe it well enough that we can find it by googling and pull it up).</a:t>
            </a:r>
            <a:endParaRPr/>
          </a:p>
          <a:p>
            <a:pPr marL="457200" lvl="0" indent="-317500" rtl="0">
              <a:spcBef>
                <a:spcPts val="1600"/>
              </a:spcBef>
              <a:spcAft>
                <a:spcPts val="0"/>
              </a:spcAft>
              <a:buSzPts val="1400"/>
              <a:buChar char="●"/>
            </a:pPr>
            <a:r>
              <a:rPr lang="en" sz="1400" u="sng">
                <a:solidFill>
                  <a:schemeClr val="hlink"/>
                </a:solidFill>
                <a:hlinkClick r:id="rId3"/>
              </a:rPr>
              <a:t>https://www.nytimes.com/interactive/2018/03/30/upshot/crime-immigration-myth.html</a:t>
            </a:r>
            <a:endParaRPr sz="1400"/>
          </a:p>
          <a:p>
            <a:pPr marL="457200" lvl="0" indent="-317500" rtl="0">
              <a:spcBef>
                <a:spcPts val="0"/>
              </a:spcBef>
              <a:spcAft>
                <a:spcPts val="0"/>
              </a:spcAft>
              <a:buSzPts val="1400"/>
              <a:buChar char="●"/>
            </a:pPr>
            <a:r>
              <a:rPr lang="en" sz="1400" u="sng">
                <a:solidFill>
                  <a:schemeClr val="hlink"/>
                </a:solidFill>
                <a:hlinkClick r:id="rId4"/>
              </a:rPr>
              <a:t>https://www.washingtonpost.com/graphics/2018/local/dc-riots-1968</a:t>
            </a:r>
            <a:endParaRPr sz="1400"/>
          </a:p>
          <a:p>
            <a:pPr marL="457200" lvl="0" indent="-317500" rtl="0">
              <a:spcBef>
                <a:spcPts val="0"/>
              </a:spcBef>
              <a:spcAft>
                <a:spcPts val="0"/>
              </a:spcAft>
              <a:buSzPts val="1400"/>
              <a:buChar char="●"/>
            </a:pPr>
            <a:r>
              <a:rPr lang="en" sz="1400" u="sng">
                <a:solidFill>
                  <a:schemeClr val="hlink"/>
                </a:solidFill>
                <a:hlinkClick r:id="rId5"/>
              </a:rPr>
              <a:t>https://qz.com/1242512/we-won-our-lawsuit-against-the-us-government-over-paywalled-immigration-data/</a:t>
            </a:r>
            <a:endParaRPr sz="1400"/>
          </a:p>
          <a:p>
            <a:pPr marL="457200" lvl="0" indent="-317500" rtl="0">
              <a:spcBef>
                <a:spcPts val="0"/>
              </a:spcBef>
              <a:spcAft>
                <a:spcPts val="0"/>
              </a:spcAft>
              <a:buSzPts val="1400"/>
              <a:buChar char="●"/>
            </a:pPr>
            <a:r>
              <a:rPr lang="en" sz="1400" u="sng">
                <a:solidFill>
                  <a:schemeClr val="hlink"/>
                </a:solidFill>
                <a:hlinkClick r:id="rId6"/>
              </a:rPr>
              <a:t>https://www.axios.com/oklahoma-teachers-brace-themselves-6c21da6f-06ef-474c-a2e8-ca84e7d53828.html</a:t>
            </a:r>
            <a:endParaRPr sz="1400"/>
          </a:p>
          <a:p>
            <a:pPr marL="457200" lvl="0" indent="-317500" rtl="0">
              <a:spcBef>
                <a:spcPts val="0"/>
              </a:spcBef>
              <a:spcAft>
                <a:spcPts val="0"/>
              </a:spcAft>
              <a:buSzPts val="1400"/>
              <a:buChar char="●"/>
            </a:pPr>
            <a:r>
              <a:rPr lang="en" sz="1400" u="sng">
                <a:solidFill>
                  <a:schemeClr val="hlink"/>
                </a:solidFill>
                <a:hlinkClick r:id="rId7"/>
              </a:rPr>
              <a:t>https://www.washingtonpost.com/news/dr-gridlock/wp/2018/04/04/more-dogs-die-on-united-than-on-any-other-airline-heres-why</a:t>
            </a:r>
            <a:endParaRPr sz="1400"/>
          </a:p>
          <a:p>
            <a:pPr marL="457200" lvl="0" indent="-317500" rtl="0">
              <a:spcBef>
                <a:spcPts val="0"/>
              </a:spcBef>
              <a:spcAft>
                <a:spcPts val="0"/>
              </a:spcAft>
              <a:buSzPts val="1400"/>
              <a:buChar char="●"/>
            </a:pP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Then we’ll do some lecture, possibly with some discussion, the timing will depend on the week.</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9" name="Shape 4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After that, you’ll have an in-class assignment. If you don’t finish (or if you miss class), this assignment is due before the next class starts.</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Guests! I’ll try to bring some other interesting people working in journalism/data/tech/design.</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The lifecycle of a data story</a:t>
            </a:r>
            <a:endParaRPr sz="3000"/>
          </a:p>
          <a:p>
            <a:pPr marL="0" lvl="0" indent="0" rtl="0">
              <a:spcBef>
                <a:spcPts val="1600"/>
              </a:spcBef>
              <a:spcAft>
                <a:spcPts val="1600"/>
              </a:spcAft>
              <a:buNone/>
            </a:pPr>
            <a:r>
              <a:rPr lang="en" sz="3000"/>
              <a:t>How do you even get started?</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Collecting and cleaning</a:t>
            </a:r>
            <a:endParaRPr sz="3000"/>
          </a:p>
          <a:p>
            <a:pPr marL="0" lvl="0" indent="0">
              <a:spcBef>
                <a:spcPts val="1600"/>
              </a:spcBef>
              <a:spcAft>
                <a:spcPts val="0"/>
              </a:spcAft>
              <a:buNone/>
            </a:pPr>
            <a:r>
              <a:rPr lang="en" sz="3000"/>
              <a:t>Where do I find data?</a:t>
            </a:r>
            <a:endParaRPr sz="3000"/>
          </a:p>
          <a:p>
            <a:pPr marL="0" lvl="0" indent="0" rtl="0">
              <a:spcBef>
                <a:spcPts val="1600"/>
              </a:spcBef>
              <a:spcAft>
                <a:spcPts val="1600"/>
              </a:spcAft>
              <a:buNone/>
            </a:pPr>
            <a:r>
              <a:rPr lang="en" sz="3000"/>
              <a:t>What do I do with it once I’ve got it?</a:t>
            </a:r>
            <a:endParaRPr sz="3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Using a dataset</a:t>
            </a:r>
            <a:endParaRPr sz="3000"/>
          </a:p>
          <a:p>
            <a:pPr marL="0" lvl="0" indent="0">
              <a:spcBef>
                <a:spcPts val="1600"/>
              </a:spcBef>
              <a:spcAft>
                <a:spcPts val="0"/>
              </a:spcAft>
              <a:buNone/>
            </a:pPr>
            <a:r>
              <a:rPr lang="en" sz="3000"/>
              <a:t>Being familiar with data formats</a:t>
            </a:r>
            <a:endParaRPr sz="3000"/>
          </a:p>
          <a:p>
            <a:pPr marL="0" lvl="0" indent="0" rtl="0">
              <a:spcBef>
                <a:spcPts val="1600"/>
              </a:spcBef>
              <a:spcAft>
                <a:spcPts val="1600"/>
              </a:spcAft>
              <a:buNone/>
            </a:pPr>
            <a:r>
              <a:rPr lang="en" sz="3000"/>
              <a:t>Using spreadsheets!</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An example!</a:t>
            </a:r>
            <a:endParaRPr sz="3000"/>
          </a:p>
          <a:p>
            <a:pPr marL="0" lvl="0" indent="0" rtl="0">
              <a:spcBef>
                <a:spcPts val="1600"/>
              </a:spcBef>
              <a:spcAft>
                <a:spcPts val="1600"/>
              </a:spcAft>
              <a:buNone/>
            </a:pPr>
            <a:r>
              <a:rPr lang="en" sz="3000"/>
              <a:t>Campaign finance data</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Storytelling and the design process</a:t>
            </a:r>
            <a:endParaRPr sz="3000"/>
          </a:p>
          <a:p>
            <a:pPr marL="0" lvl="0" indent="0" rtl="0">
              <a:spcBef>
                <a:spcPts val="1600"/>
              </a:spcBef>
              <a:spcAft>
                <a:spcPts val="0"/>
              </a:spcAft>
              <a:buNone/>
            </a:pPr>
            <a:r>
              <a:rPr lang="en" sz="3000"/>
              <a:t>An example from the CBC</a:t>
            </a:r>
            <a:endParaRPr sz="3000"/>
          </a:p>
          <a:p>
            <a:pPr marL="0" lvl="0" indent="0" rtl="0">
              <a:spcBef>
                <a:spcPts val="1600"/>
              </a:spcBef>
              <a:spcAft>
                <a:spcPts val="1600"/>
              </a:spcAft>
              <a:buNone/>
            </a:pPr>
            <a:r>
              <a:rPr lang="en" sz="3000"/>
              <a:t>Also mid-term final project pitch session.</a:t>
            </a: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Data visualization</a:t>
            </a:r>
            <a:endParaRPr sz="3000"/>
          </a:p>
          <a:p>
            <a:pPr marL="0" lvl="0" indent="0" rtl="0">
              <a:spcBef>
                <a:spcPts val="1600"/>
              </a:spcBef>
              <a:spcAft>
                <a:spcPts val="0"/>
              </a:spcAft>
              <a:buNone/>
            </a:pPr>
            <a:r>
              <a:rPr lang="en" sz="3000"/>
              <a:t>What makes viz bad?</a:t>
            </a:r>
            <a:endParaRPr sz="3000"/>
          </a:p>
          <a:p>
            <a:pPr marL="0" lvl="0" indent="0" rtl="0">
              <a:spcBef>
                <a:spcPts val="1600"/>
              </a:spcBef>
              <a:spcAft>
                <a:spcPts val="1600"/>
              </a:spcAft>
              <a:buNone/>
            </a:pPr>
            <a:r>
              <a:rPr lang="en" sz="3000"/>
              <a:t>Making it better on deadline.</a:t>
            </a:r>
            <a:endParaRPr sz="3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Cryptography, security and data breaches</a:t>
            </a:r>
            <a:endParaRPr sz="3000"/>
          </a:p>
          <a:p>
            <a:pPr marL="0" lvl="0" indent="0" rtl="0">
              <a:spcBef>
                <a:spcPts val="1600"/>
              </a:spcBef>
              <a:spcAft>
                <a:spcPts val="0"/>
              </a:spcAft>
              <a:buNone/>
            </a:pPr>
            <a:r>
              <a:rPr lang="en" sz="3000"/>
              <a:t>What is cryptography</a:t>
            </a:r>
            <a:endParaRPr sz="3000"/>
          </a:p>
          <a:p>
            <a:pPr marL="0" lvl="0" indent="0">
              <a:spcBef>
                <a:spcPts val="1600"/>
              </a:spcBef>
              <a:spcAft>
                <a:spcPts val="0"/>
              </a:spcAft>
              <a:buNone/>
            </a:pPr>
            <a:r>
              <a:rPr lang="en" sz="3000"/>
              <a:t>Personal Security</a:t>
            </a:r>
            <a:endParaRPr sz="3000"/>
          </a:p>
          <a:p>
            <a:pPr marL="0" lvl="0" indent="0" rtl="0">
              <a:spcBef>
                <a:spcPts val="1600"/>
              </a:spcBef>
              <a:spcAft>
                <a:spcPts val="0"/>
              </a:spcAft>
              <a:buNone/>
            </a:pPr>
            <a:r>
              <a:rPr lang="en" sz="3000"/>
              <a:t>Reporting on security and hacking</a:t>
            </a:r>
            <a:endParaRPr sz="3000"/>
          </a:p>
          <a:p>
            <a:pPr marL="0" lvl="0" indent="0" rtl="0">
              <a:spcBef>
                <a:spcPts val="1600"/>
              </a:spcBef>
              <a:spcAft>
                <a:spcPts val="1600"/>
              </a:spcAft>
              <a:buNone/>
            </a:pPr>
            <a:endParaRPr sz="3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While I’ve got you here...</a:t>
            </a:r>
            <a:endParaRPr sz="3000"/>
          </a:p>
          <a:p>
            <a:pPr marL="0" lvl="0" indent="0" rtl="0">
              <a:spcBef>
                <a:spcPts val="1600"/>
              </a:spcBef>
              <a:spcAft>
                <a:spcPts val="0"/>
              </a:spcAft>
              <a:buNone/>
            </a:pPr>
            <a:r>
              <a:rPr lang="en" sz="3000"/>
              <a:t>Little things I wish my colleagues knew about data and technology.</a:t>
            </a:r>
            <a:endParaRPr sz="3000"/>
          </a:p>
          <a:p>
            <a:pPr marL="0" lvl="0" indent="0" rtl="0">
              <a:spcBef>
                <a:spcPts val="1600"/>
              </a:spcBef>
              <a:spcAft>
                <a:spcPts val="1600"/>
              </a:spcAft>
              <a:buNone/>
            </a:pP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descr="Screen Shot 2017-06-21 at 12.16.00 PM.png"/>
          <p:cNvPicPr preferRelativeResize="0"/>
          <p:nvPr/>
        </p:nvPicPr>
        <p:blipFill>
          <a:blip r:embed="rId3">
            <a:alphaModFix/>
          </a:blip>
          <a:stretch>
            <a:fillRect/>
          </a:stretch>
        </p:blipFill>
        <p:spPr>
          <a:xfrm>
            <a:off x="152400" y="1341350"/>
            <a:ext cx="8839198" cy="333109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t>You’re responsible for writing a 1000 word data story by the end of the quarter. We’ll discuss in more detail in an upcoming class.</a:t>
            </a:r>
            <a:endParaRPr sz="3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Consuming the news</a:t>
            </a:r>
            <a:endParaRPr/>
          </a:p>
          <a:p>
            <a:pPr marL="0" lvl="0" indent="0" rtl="0">
              <a:spcBef>
                <a:spcPts val="1600"/>
              </a:spcBef>
              <a:spcAft>
                <a:spcPts val="1600"/>
              </a:spcAft>
              <a:buNone/>
            </a:pPr>
            <a:r>
              <a:rPr lang="en"/>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457200" lvl="0" indent="-342900" rtl="0">
              <a:spcBef>
                <a:spcPts val="1600"/>
              </a:spcBef>
              <a:spcAft>
                <a:spcPts val="0"/>
              </a:spcAft>
              <a:buSzPts val="1800"/>
              <a:buChar char="●"/>
            </a:pPr>
            <a:r>
              <a:rPr lang="en"/>
              <a:t>Class assignments are due before the next class.</a:t>
            </a:r>
            <a:endParaRPr/>
          </a:p>
          <a:p>
            <a:pPr marL="457200" lvl="0" indent="-342900" rtl="0">
              <a:spcBef>
                <a:spcPts val="0"/>
              </a:spcBef>
              <a:spcAft>
                <a:spcPts val="0"/>
              </a:spcAft>
              <a:buSzPts val="1800"/>
              <a:buChar char="●"/>
            </a:pPr>
            <a:r>
              <a:rPr lang="en"/>
              <a:t>I will not accept these assignments late. You should be able to finish them in class, an extra week after that gives you plenty of time</a:t>
            </a:r>
            <a:endParaRPr/>
          </a:p>
          <a:p>
            <a:pPr marL="457200" lvl="0" indent="-342900" rtl="0">
              <a:spcBef>
                <a:spcPts val="0"/>
              </a:spcBef>
              <a:spcAft>
                <a:spcPts val="0"/>
              </a:spcAft>
              <a:buSzPts val="1800"/>
              <a:buChar char="●"/>
            </a:pPr>
            <a:r>
              <a:rPr lang="en"/>
              <a:t>I am aware you need to get at least a B- for this class to count towards your degree. If you miss 3 homework assignments, it’s impossible to get a B-, even if you get 100% on everything else. Please do not do this.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Submitting assignments:</a:t>
            </a:r>
            <a:endParaRPr/>
          </a:p>
          <a:p>
            <a:pPr marL="0" lvl="0" indent="0" rtl="0">
              <a:spcBef>
                <a:spcPts val="1600"/>
              </a:spcBef>
              <a:spcAft>
                <a:spcPts val="1600"/>
              </a:spcAft>
              <a:buNone/>
            </a:pPr>
            <a:r>
              <a:rPr lang="en"/>
              <a:t>Assignments must be submitted on Github. We’ll go into details about how and why later in this lecture. Working on Github is an important skill I want you to leave this class with, so I will not accept homework submitted any other way.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Collaboration:</a:t>
            </a:r>
            <a:endParaRPr/>
          </a:p>
          <a:p>
            <a:pPr marL="0" lvl="0" indent="0" rtl="0">
              <a:spcBef>
                <a:spcPts val="1600"/>
              </a:spcBef>
              <a:spcAft>
                <a:spcPts val="0"/>
              </a:spcAft>
              <a:buNone/>
            </a:pPr>
            <a:r>
              <a:rPr lang="en">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aren unsure.</a:t>
            </a:r>
            <a:endParaRPr>
              <a:solidFill>
                <a:srgbClr val="333333"/>
              </a:solidFill>
              <a:highlight>
                <a:srgbClr val="FFFFFF"/>
              </a:highlight>
            </a:endParaRPr>
          </a:p>
          <a:p>
            <a:pPr marL="0" lvl="0" indent="0" rtl="0">
              <a:spcBef>
                <a:spcPts val="800"/>
              </a:spcBef>
              <a:spcAft>
                <a:spcPts val="160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I often hear people say that github is easy. These people fall into one of three categories:</a:t>
            </a:r>
            <a:endParaRPr sz="3000"/>
          </a:p>
          <a:p>
            <a:pPr marL="457200" lvl="0" indent="-419100" rtl="0">
              <a:spcBef>
                <a:spcPts val="1600"/>
              </a:spcBef>
              <a:spcAft>
                <a:spcPts val="0"/>
              </a:spcAft>
              <a:buSzPts val="3000"/>
              <a:buAutoNum type="arabicPeriod"/>
            </a:pPr>
            <a:r>
              <a:rPr lang="en" sz="3000"/>
              <a:t>People who only know about a very small number of features</a:t>
            </a:r>
            <a:endParaRPr sz="3000"/>
          </a:p>
          <a:p>
            <a:pPr marL="457200" lvl="0" indent="-419100" rtl="0">
              <a:spcBef>
                <a:spcPts val="0"/>
              </a:spcBef>
              <a:spcAft>
                <a:spcPts val="0"/>
              </a:spcAft>
              <a:buSzPts val="3000"/>
              <a:buAutoNum type="arabicPeriod"/>
            </a:pPr>
            <a:r>
              <a:rPr lang="en" sz="3000"/>
              <a:t>Developers at Github</a:t>
            </a:r>
            <a:endParaRPr sz="3000"/>
          </a:p>
          <a:p>
            <a:pPr marL="457200" lvl="0" indent="-419100" rtl="0">
              <a:spcBef>
                <a:spcPts val="0"/>
              </a:spcBef>
              <a:spcAft>
                <a:spcPts val="0"/>
              </a:spcAft>
              <a:buSzPts val="3000"/>
              <a:buAutoNum type="arabicPeriod"/>
            </a:pPr>
            <a:r>
              <a:rPr lang="en" sz="3000"/>
              <a:t>Liars</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57" name="Shape 157" descr="Screen Shot 2017-06-21 at 12.24.44 PM.png"/>
          <p:cNvPicPr preferRelativeResize="0"/>
          <p:nvPr/>
        </p:nvPicPr>
        <p:blipFill>
          <a:blip r:embed="rId3">
            <a:alphaModFix/>
          </a:blip>
          <a:stretch>
            <a:fillRect/>
          </a:stretch>
        </p:blipFill>
        <p:spPr>
          <a:xfrm>
            <a:off x="0" y="941348"/>
            <a:ext cx="9143998" cy="326080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Version Control</a:t>
            </a:r>
            <a:endParaRPr/>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You get to plant flags (called commits) and it saves a copy at that point. So you never have to title a file </a:t>
            </a:r>
            <a:r>
              <a:rPr lang="en" sz="3000">
                <a:highlight>
                  <a:srgbClr val="FFF2CC"/>
                </a:highlight>
              </a:rPr>
              <a:t>story_RS_v2_06212017_3PM_v3.doc </a:t>
            </a:r>
            <a:r>
              <a:rPr lang="en" sz="3000"/>
              <a:t>again.</a:t>
            </a:r>
            <a:endParaRPr sz="3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Your stuff is stored in the cloud so it also counts as a backup.</a:t>
            </a:r>
            <a:endParaRPr sz="3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Remember that part about both of us working on the same thing at the same time? What happens when we have to reconcile that?</a:t>
            </a:r>
            <a:endParaRPr sz="3000"/>
          </a:p>
          <a:p>
            <a:pPr marL="0" lvl="0" indent="0" rtl="0">
              <a:spcBef>
                <a:spcPts val="1600"/>
              </a:spcBef>
              <a:spcAft>
                <a:spcPts val="0"/>
              </a:spcAft>
              <a:buNone/>
            </a:pPr>
            <a:endParaRPr sz="3000"/>
          </a:p>
          <a:p>
            <a:pPr marL="0" lvl="0" indent="0" rtl="0">
              <a:spcBef>
                <a:spcPts val="1600"/>
              </a:spcBef>
              <a:spcAft>
                <a:spcPts val="0"/>
              </a:spcAft>
              <a:buNone/>
            </a:pPr>
            <a:r>
              <a:rPr lang="en" sz="3000"/>
              <a:t>Spoiler alert: a world of hurt</a:t>
            </a:r>
            <a:endParaRPr sz="3000"/>
          </a:p>
          <a:p>
            <a:pPr marL="0" lvl="0" indent="0" rtl="0">
              <a:spcBef>
                <a:spcPts val="1600"/>
              </a:spcBef>
              <a:spcAft>
                <a:spcPts val="1600"/>
              </a:spcAft>
              <a:buNone/>
            </a:pPr>
            <a:r>
              <a:rPr lang="en" sz="3000"/>
              <a:t>We mostly won’t be talking about this today.</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General idea</a:t>
            </a:r>
            <a:endParaRPr/>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You can work on your computer and sync your work with github account. We’ll get set up to do that in the next few steps.</a:t>
            </a:r>
            <a:endParaRPr sz="3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Log into github. In the top R corner, click the plus sign, and go to “new repository”. This one will be where you submit your homework. Please call it </a:t>
            </a:r>
            <a:r>
              <a:rPr lang="en" sz="3000">
                <a:highlight>
                  <a:srgbClr val="FFF2CC"/>
                </a:highlight>
              </a:rPr>
              <a:t>digitalframeworks</a:t>
            </a:r>
            <a:r>
              <a:rPr lang="en" sz="3000"/>
              <a:t> (so I can find it easily)</a:t>
            </a:r>
            <a:endParaRPr sz="30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986200"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761525" y="1657500"/>
            <a:ext cx="22101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Call your repository </a:t>
            </a:r>
            <a:r>
              <a:rPr lang="en" i="1"/>
              <a:t>digitalframeworks</a:t>
            </a:r>
            <a:endParaRPr i="1"/>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3" name="Shape 1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64" name="Shape 164" descr="Screen Shot 2017-06-21 at 12.32.54 PM.png"/>
          <p:cNvPicPr preferRelativeResize="0"/>
          <p:nvPr/>
        </p:nvPicPr>
        <p:blipFill>
          <a:blip r:embed="rId3">
            <a:alphaModFix/>
          </a:blip>
          <a:stretch>
            <a:fillRect/>
          </a:stretch>
        </p:blipFill>
        <p:spPr>
          <a:xfrm>
            <a:off x="0" y="1003776"/>
            <a:ext cx="9144000" cy="313594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I need to know where to find your repo!</a:t>
            </a:r>
            <a:endParaRPr sz="3000"/>
          </a:p>
          <a:p>
            <a:pPr marL="0" lvl="0" indent="0" rtl="0">
              <a:spcBef>
                <a:spcPts val="1600"/>
              </a:spcBef>
              <a:spcAft>
                <a:spcPts val="0"/>
              </a:spcAft>
              <a:buNone/>
            </a:pPr>
            <a:r>
              <a:rPr lang="en" sz="3000"/>
              <a:t>Add your git username to this google sheet:</a:t>
            </a:r>
            <a:endParaRPr sz="3000"/>
          </a:p>
          <a:p>
            <a:pPr marL="0" lvl="0" indent="0" rtl="0">
              <a:spcBef>
                <a:spcPts val="1600"/>
              </a:spcBef>
              <a:spcAft>
                <a:spcPts val="1600"/>
              </a:spcAft>
              <a:buNone/>
            </a:pPr>
            <a:r>
              <a:rPr lang="en" sz="3000"/>
              <a:t>https://docs.google.com/spreadsheets/d/1RV9yFuIXRnVsGx14vedCYKgSzAiQqmt2vWqII5wBamk</a:t>
            </a:r>
            <a:endParaRPr sz="3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We’ll be writing our assignments in Markdown.</a:t>
            </a:r>
            <a:endParaRPr sz="3000"/>
          </a:p>
          <a:p>
            <a:pPr marL="0" lvl="0" indent="0">
              <a:spcBef>
                <a:spcPts val="1600"/>
              </a:spcBef>
              <a:spcAft>
                <a:spcPts val="0"/>
              </a:spcAft>
              <a:buNone/>
            </a:pPr>
            <a:r>
              <a:rPr lang="en" sz="3000"/>
              <a:t>Markdown is a markup language</a:t>
            </a:r>
            <a:endParaRPr sz="3000"/>
          </a:p>
          <a:p>
            <a:pPr marL="0" lvl="0" indent="0" rtl="0">
              <a:spcBef>
                <a:spcPts val="1600"/>
              </a:spcBef>
              <a:spcAft>
                <a:spcPts val="0"/>
              </a:spcAft>
              <a:buNone/>
            </a:pPr>
            <a:r>
              <a:rPr lang="en" sz="3000"/>
              <a:t>Anyone familiar with other markup languages?</a:t>
            </a:r>
            <a:endParaRPr sz="3000"/>
          </a:p>
          <a:p>
            <a:pPr marL="0" lvl="0" indent="0" rtl="0">
              <a:spcBef>
                <a:spcPts val="1600"/>
              </a:spcBef>
              <a:spcAft>
                <a:spcPts val="1600"/>
              </a:spcAft>
              <a:buNone/>
            </a:pPr>
            <a:endParaRPr sz="30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We’re using Markdown because:</a:t>
            </a:r>
            <a:endParaRPr sz="3000"/>
          </a:p>
          <a:p>
            <a:pPr marL="457200" lvl="0" indent="-419100" rtl="0">
              <a:spcBef>
                <a:spcPts val="1600"/>
              </a:spcBef>
              <a:spcAft>
                <a:spcPts val="0"/>
              </a:spcAft>
              <a:buSzPts val="3000"/>
              <a:buChar char="●"/>
            </a:pPr>
            <a:r>
              <a:rPr lang="en" sz="3000"/>
              <a:t>It is easy to read raw</a:t>
            </a:r>
            <a:endParaRPr sz="3000"/>
          </a:p>
          <a:p>
            <a:pPr marL="457200" lvl="0" indent="-419100" rtl="0">
              <a:spcBef>
                <a:spcPts val="0"/>
              </a:spcBef>
              <a:spcAft>
                <a:spcPts val="0"/>
              </a:spcAft>
              <a:buSzPts val="3000"/>
              <a:buChar char="●"/>
            </a:pPr>
            <a:r>
              <a:rPr lang="en" sz="3000"/>
              <a:t>Github just renders it - no need to get hosting</a:t>
            </a:r>
            <a:endParaRPr sz="3000"/>
          </a:p>
          <a:p>
            <a:pPr marL="457200" lvl="0" indent="-419100" rtl="0">
              <a:spcBef>
                <a:spcPts val="0"/>
              </a:spcBef>
              <a:spcAft>
                <a:spcPts val="0"/>
              </a:spcAft>
              <a:buSzPts val="3000"/>
              <a:buChar char="●"/>
            </a:pPr>
            <a:r>
              <a:rPr lang="en" sz="3000"/>
              <a:t>If you ever work on a data or tech project, even as a non-tech person, it’s likely what instructions/documentation are written in</a:t>
            </a:r>
            <a:endParaRPr sz="30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Create a new file (Call it learning_markdown.md)</a:t>
            </a:r>
            <a:endParaRPr/>
          </a:p>
        </p:txBody>
      </p:sp>
      <p:sp>
        <p:nvSpPr>
          <p:cNvPr id="695" name="Shape 69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sz="3000"/>
          </a:p>
        </p:txBody>
      </p:sp>
      <p:pic>
        <p:nvPicPr>
          <p:cNvPr id="696" name="Shape 696" descr="Screen Shot 2017-06-21 at 5.05.20 PM.png"/>
          <p:cNvPicPr preferRelativeResize="0"/>
          <p:nvPr/>
        </p:nvPicPr>
        <p:blipFill>
          <a:blip r:embed="rId3">
            <a:alphaModFix/>
          </a:blip>
          <a:stretch>
            <a:fillRect/>
          </a:stretch>
        </p:blipFill>
        <p:spPr>
          <a:xfrm>
            <a:off x="749525" y="1785250"/>
            <a:ext cx="7340523" cy="3286201"/>
          </a:xfrm>
          <a:prstGeom prst="rect">
            <a:avLst/>
          </a:prstGeom>
          <a:noFill/>
          <a:ln>
            <a:noFill/>
          </a:ln>
        </p:spPr>
      </p:pic>
      <p:sp>
        <p:nvSpPr>
          <p:cNvPr id="697" name="Shape 697"/>
          <p:cNvSpPr/>
          <p:nvPr/>
        </p:nvSpPr>
        <p:spPr>
          <a:xfrm rot="-5400000" flipH="1">
            <a:off x="4322825" y="2195050"/>
            <a:ext cx="1512000" cy="568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At the bottom, write a description and commit changes.</a:t>
            </a:r>
            <a:endParaRPr/>
          </a:p>
        </p:txBody>
      </p:sp>
      <p:pic>
        <p:nvPicPr>
          <p:cNvPr id="703" name="Shape 703" descr="Screen Shot 2017-06-21 at 5.11.13 PM.png"/>
          <p:cNvPicPr preferRelativeResize="0"/>
          <p:nvPr/>
        </p:nvPicPr>
        <p:blipFill>
          <a:blip r:embed="rId3">
            <a:alphaModFix/>
          </a:blip>
          <a:stretch>
            <a:fillRect/>
          </a:stretch>
        </p:blipFill>
        <p:spPr>
          <a:xfrm>
            <a:off x="4268425" y="1170125"/>
            <a:ext cx="4723175" cy="3412338"/>
          </a:xfrm>
          <a:prstGeom prst="rect">
            <a:avLst/>
          </a:prstGeom>
          <a:noFill/>
          <a:ln>
            <a:noFill/>
          </a:ln>
        </p:spPr>
      </p:pic>
      <p:sp>
        <p:nvSpPr>
          <p:cNvPr id="704" name="Shape 704"/>
          <p:cNvSpPr/>
          <p:nvPr/>
        </p:nvSpPr>
        <p:spPr>
          <a:xfrm>
            <a:off x="4439100" y="1691025"/>
            <a:ext cx="872400" cy="568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a:off x="4268425" y="4105000"/>
            <a:ext cx="872400" cy="568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5264</Words>
  <Application>Microsoft Macintosh PowerPoint</Application>
  <PresentationFormat>On-screen Show (16:9)</PresentationFormat>
  <Paragraphs>340</Paragraphs>
  <Slides>121</Slides>
  <Notes>121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121</vt:i4>
      </vt:variant>
    </vt:vector>
  </HeadingPairs>
  <TitlesOfParts>
    <vt:vector size="125" baseType="lpstr">
      <vt:lpstr>Proxima Nova</vt:lpstr>
      <vt:lpstr>Alfa Slab One</vt:lpstr>
      <vt:lpstr>Simple Light</vt:lpstr>
      <vt:lpstr>Gameday</vt:lpstr>
      <vt:lpstr>Digital Frameworks</vt:lpstr>
      <vt:lpstr>Intros</vt:lpstr>
      <vt:lpstr>Digital Frameworks?</vt:lpstr>
      <vt:lpstr>Why do YOU need data?</vt:lpstr>
      <vt:lpstr>Why do YOU need data? (cont.)</vt:lpstr>
      <vt:lpstr>When we think about data...</vt:lpstr>
      <vt:lpstr>PowerPoint Presentation</vt:lpstr>
      <vt:lpstr>PowerPoint Presentation</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Once upon a time...</vt:lpstr>
      <vt:lpstr>PowerPoint Presentation</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Data Stories</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Final Project</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Create a new file (Call it learning_markdown.md)</vt:lpstr>
      <vt:lpstr>At the bottom, write a description and commit changes.</vt:lpstr>
      <vt:lpstr>Fundamentals of Markdown</vt:lpstr>
      <vt:lpstr>Let’s give it a try!</vt:lpstr>
      <vt:lpstr>Let’s give it a try!</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Today’s assignment is here: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6</cp:revision>
  <dcterms:modified xsi:type="dcterms:W3CDTF">2018-05-07T01:27:38Z</dcterms:modified>
</cp:coreProperties>
</file>